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2" r:id="rId11"/>
    <p:sldId id="265" r:id="rId12"/>
    <p:sldId id="266" r:id="rId13"/>
    <p:sldId id="267" r:id="rId14"/>
    <p:sldId id="268" r:id="rId15"/>
    <p:sldId id="269" r:id="rId16"/>
    <p:sldId id="273" r:id="rId17"/>
    <p:sldId id="274" r:id="rId18"/>
    <p:sldId id="270" r:id="rId19"/>
    <p:sldId id="271" r:id="rId20"/>
    <p:sldId id="272" r:id="rId21"/>
    <p:sldId id="277" r:id="rId22"/>
    <p:sldId id="275" r:id="rId23"/>
    <p:sldId id="276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9" y="8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D96081-61A9-4B8D-BE6E-6EC9E2F98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4C6FBBD-81EC-4EE8-9F5F-290CDA1A51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C92C9E-3A25-4A07-BB26-588F73B16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CEA20-9A45-476F-9903-9ACE12136230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27FEDE-6552-4051-BA0A-3A8403F71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4E31CE-E459-497B-8FD6-A195DBCC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AF65-A674-4B4E-B636-C66C4FC79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60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D265A0-5A77-4B75-B706-6B2555300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C0DE612-BCCC-46A6-A023-25892DC1A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5AD26B-3C40-4AF4-AA49-68BF1F7E5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CEA20-9A45-476F-9903-9ACE12136230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593D13-EAB1-4B2E-8C69-F4582D9B9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569DF3-A9F9-47EA-93E1-DB70AB00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AF65-A674-4B4E-B636-C66C4FC79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3534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1C62B8-6D7B-4FEF-AAB1-4D01D8520C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3BE82A9-07CD-4355-AFBF-5F32B688C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09DD1C-565C-4C14-A7A1-D61576A2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CEA20-9A45-476F-9903-9ACE12136230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A4E89B-DF34-4355-A4F4-FEA34B7E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326248-4DD4-44E7-A524-5C4A7426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AF65-A674-4B4E-B636-C66C4FC79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86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2B994A-40F8-4DDB-8B4E-300F64AB1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8DD49C-C3DE-496F-99EE-F40FC88BA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CAFB47-2E0B-4C16-BF6B-4119DAE39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CEA20-9A45-476F-9903-9ACE12136230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3D668A-0D72-4C5C-80B8-9F7DEA157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32BF24-406F-496F-9189-E51B8C86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AF65-A674-4B4E-B636-C66C4FC79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588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FA69D-1F0D-42B2-A499-FE3EBB585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B05A7E-2420-4C67-82F0-E7199948A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EB8F2A-85B0-47C6-AAF0-439E520B3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CEA20-9A45-476F-9903-9ACE12136230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571638-F61D-4277-A9A7-AAAFA2E9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4DC59F-8DD4-4658-8DD8-9B155073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AF65-A674-4B4E-B636-C66C4FC79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1727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050EB1-CB92-47E4-82EB-8B4C219B3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CE778D-8C49-4789-9B1D-3E8E4E8F8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E4DEC5-F519-4BDB-B3CF-D06E0224E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2AB1FF-2D6D-49DE-A80C-AF6130A6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CEA20-9A45-476F-9903-9ACE12136230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ABB843-A503-4976-8353-7D308A9BE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1388FC-F723-422B-8564-AE89229F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AF65-A674-4B4E-B636-C66C4FC79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692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3D96C0-BF22-46EB-A925-2EE31E49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9A0D75-DAB8-4CDD-ABBF-E6DA81421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61F6B34-99E3-4F82-B868-712E47A9C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3B1E3F8-77E6-4266-B764-5DC58B450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10E7040-A2D4-4B90-8F16-ABA56D503A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A4A69DE-36D6-44A9-B023-22F55BFFF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CEA20-9A45-476F-9903-9ACE12136230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7F69987-1CFF-4545-BAAD-4C2B6DE66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26B41CD-B329-4D47-8305-70A3EA8E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AF65-A674-4B4E-B636-C66C4FC79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24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0EF63-6662-4445-AB5E-D67015FE5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A6953A1-8962-41D3-B981-18FF8F18F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CEA20-9A45-476F-9903-9ACE12136230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EA529-39CE-4AB5-982D-503A1433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4E043B-47D6-409A-8865-010C62420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AF65-A674-4B4E-B636-C66C4FC79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213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0EB26F0-B308-4793-8F0F-392770689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CEA20-9A45-476F-9903-9ACE12136230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644C3ED-2A63-481C-8FD8-6A80E3073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15D5DE0-BAC1-4F1D-83FC-E2938978F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AF65-A674-4B4E-B636-C66C4FC79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176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EEDA95-B399-498E-BFE0-8C86930AF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FB5504-3019-4AEC-8B7C-1175E8C8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4730B8-C82F-4886-8F95-4A371C0C3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D1A831-F2B5-4F59-BBF6-9017E2562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CEA20-9A45-476F-9903-9ACE12136230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3532CC-A5C9-49C4-8AB9-59F8839B9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4D95D3-6ECD-443C-8A03-F6547F19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AF65-A674-4B4E-B636-C66C4FC79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537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87EE5-3DFA-47CD-97BC-1B0F9659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E594B57-A5C4-49AE-B1DC-6DF5B97073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56204A-8AE0-4C33-BED8-DEEA6C78C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047A0C-0987-47A0-83D2-9CC85C00D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CEA20-9A45-476F-9903-9ACE12136230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E33C09-AB34-48A3-9FBC-649C8FF96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99A9AA-0E8E-4395-B786-82E5F9D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AF65-A674-4B4E-B636-C66C4FC79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203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6D2D2C-0174-40DB-A536-C43E4A579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9036CB-D8FE-4B3B-86DA-D46C15FB2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2B5CAF-D304-4CFE-90A4-E8DDB0D64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CEA20-9A45-476F-9903-9ACE12136230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FD0ED1-8183-4CB2-B868-20E6B52B31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C8C6AB-849B-4C6E-87E5-85F7DF2D4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0AF65-A674-4B4E-B636-C66C4FC79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03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3829A-8BBD-4806-9863-D4C1796399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Основы информационных технологий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D9B54C-2367-4A15-B8A0-0ADF8C4FD0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Тимофей Вадимович Латыпов</a:t>
            </a:r>
          </a:p>
        </p:txBody>
      </p:sp>
    </p:spTree>
    <p:extLst>
      <p:ext uri="{BB962C8B-B14F-4D97-AF65-F5344CB8AC3E}">
        <p14:creationId xmlns:p14="http://schemas.microsoft.com/office/powerpoint/2010/main" val="3858344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CE2AF-F501-4F2F-915D-2EC224EE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Сетевая карта (</a:t>
            </a:r>
            <a:r>
              <a:rPr lang="en-US" dirty="0"/>
              <a:t>NIC, Network interface card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54C5BB-1038-4CA0-AE7D-AE67EE826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38357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Соединение с сетью, обмен данными с другими устройствами</a:t>
            </a:r>
          </a:p>
          <a:p>
            <a:r>
              <a:rPr lang="ru-RU" dirty="0"/>
              <a:t>Преобразует цифровые сигналы компьютера в сигналы, которые могут быть приняты другими устройствами</a:t>
            </a:r>
            <a:r>
              <a:rPr lang="en-US" dirty="0"/>
              <a:t> (Ethernet, Wi-Fi, Bluetooth)</a:t>
            </a:r>
            <a:endParaRPr lang="ru-RU" dirty="0"/>
          </a:p>
          <a:p>
            <a:r>
              <a:rPr lang="ru-RU" dirty="0"/>
              <a:t>Используется для доступа в Интернет, обмена данными между компьютерами в локальной сети, доступа к сетевым принтерам и т.д.</a:t>
            </a:r>
          </a:p>
          <a:p>
            <a:r>
              <a:rPr lang="ru-RU" dirty="0"/>
              <a:t>Современные компьютеры обычно имеют встроенную сетевую карту</a:t>
            </a:r>
          </a:p>
        </p:txBody>
      </p:sp>
      <p:pic>
        <p:nvPicPr>
          <p:cNvPr id="2050" name="Picture 2" descr="Сетевая карта на 4 порта SNR E1G44ET2 — купить в интернет-магазине Борн">
            <a:extLst>
              <a:ext uri="{FF2B5EF4-FFF2-40B4-BE49-F238E27FC236}">
                <a16:creationId xmlns:a16="http://schemas.microsoft.com/office/drawing/2014/main" id="{4B1AC476-2BE3-4066-B78F-530DDBBB5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852" y="3759654"/>
            <a:ext cx="3098346" cy="309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Сетевая карта Intel &lt;E1G42ET&gt; (2 порта 10/100/1000 Мбит/сек ) — купить,  цена и характеристики, отзывы">
            <a:extLst>
              <a:ext uri="{FF2B5EF4-FFF2-40B4-BE49-F238E27FC236}">
                <a16:creationId xmlns:a16="http://schemas.microsoft.com/office/drawing/2014/main" id="{E85A74CB-36E4-4446-A91A-6D24FA4C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763" y="1515950"/>
            <a:ext cx="2876435" cy="287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32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D824D-B041-4009-85FE-2E54BB3D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Сетевая карта. Основные 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DC8EC4-83B9-4B0F-B303-9356AE4E4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Тип интерфейса: </a:t>
            </a:r>
            <a:r>
              <a:rPr lang="en-US" dirty="0"/>
              <a:t>Wi-Fi, Bluetooth, Ethernet</a:t>
            </a:r>
          </a:p>
          <a:p>
            <a:r>
              <a:rPr lang="ru-RU" dirty="0"/>
              <a:t>Скорость передачи данных: мегабит</a:t>
            </a:r>
            <a:r>
              <a:rPr lang="en-US" dirty="0"/>
              <a:t>/</a:t>
            </a:r>
            <a:r>
              <a:rPr lang="ru-RU" dirty="0"/>
              <a:t>сек, гигабит</a:t>
            </a:r>
            <a:r>
              <a:rPr lang="en-US" dirty="0"/>
              <a:t>/c</a:t>
            </a:r>
            <a:r>
              <a:rPr lang="ru-RU" dirty="0"/>
              <a:t>ек</a:t>
            </a:r>
          </a:p>
          <a:p>
            <a:r>
              <a:rPr lang="ru-RU" dirty="0"/>
              <a:t>Совместимость с ОС</a:t>
            </a:r>
          </a:p>
          <a:p>
            <a:r>
              <a:rPr lang="ru-RU" dirty="0"/>
              <a:t>Безопасность: у некоторых карт есть встроенные механизмы безопасности – фильтрация трафика или аппаратное шифрование</a:t>
            </a:r>
          </a:p>
          <a:p>
            <a:r>
              <a:rPr lang="ru-RU" dirty="0"/>
              <a:t>Тип подключения, форм-фактор, драйвера, мощность, производительность, стоимость</a:t>
            </a:r>
          </a:p>
        </p:txBody>
      </p:sp>
    </p:spTree>
    <p:extLst>
      <p:ext uri="{BB962C8B-B14F-4D97-AF65-F5344CB8AC3E}">
        <p14:creationId xmlns:p14="http://schemas.microsoft.com/office/powerpoint/2010/main" val="3327478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346108-918A-4556-B50C-4665F49F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529" y="-430296"/>
            <a:ext cx="10515600" cy="1325563"/>
          </a:xfrm>
        </p:spPr>
        <p:txBody>
          <a:bodyPr/>
          <a:lstStyle/>
          <a:p>
            <a:r>
              <a:rPr lang="ru-RU" dirty="0"/>
              <a:t>Материнская плата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9CA317A-CBFF-4AB5-83F2-C858457B3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963" y="557660"/>
            <a:ext cx="10515600" cy="6067854"/>
          </a:xfrm>
        </p:spPr>
      </p:pic>
    </p:spTree>
    <p:extLst>
      <p:ext uri="{BB962C8B-B14F-4D97-AF65-F5344CB8AC3E}">
        <p14:creationId xmlns:p14="http://schemas.microsoft.com/office/powerpoint/2010/main" val="3113890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14615-6912-4245-9FAF-F1223623D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Материнская плата. </a:t>
            </a:r>
            <a:r>
              <a:rPr lang="ru-RU"/>
              <a:t>Форматы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FB61AC-FFA0-4EA5-9FAF-006D210D0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36BCC0-2531-47D7-9515-2452E887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00" y="1977301"/>
            <a:ext cx="10848599" cy="40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96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BA7CC3-D244-403E-BD51-DE599E6F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PCI</a:t>
            </a:r>
            <a:r>
              <a:rPr lang="ru-RU" dirty="0"/>
              <a:t> и </a:t>
            </a:r>
            <a:r>
              <a:rPr lang="en-US" dirty="0"/>
              <a:t>PCIe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5A9274-9139-40F6-AD9A-32C0A02FB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0165" cy="4351338"/>
          </a:xfrm>
        </p:spPr>
        <p:txBody>
          <a:bodyPr>
            <a:normAutofit/>
          </a:bodyPr>
          <a:lstStyle/>
          <a:p>
            <a:r>
              <a:rPr lang="ru-RU" sz="3600" dirty="0"/>
              <a:t>Служит для подключения периферии</a:t>
            </a:r>
          </a:p>
          <a:p>
            <a:r>
              <a:rPr lang="ru-RU" sz="3600" dirty="0"/>
              <a:t>Чем больше «</a:t>
            </a:r>
            <a:r>
              <a:rPr lang="ru-RU" sz="3600" dirty="0" err="1"/>
              <a:t>лейнов</a:t>
            </a:r>
            <a:r>
              <a:rPr lang="ru-RU" sz="3600" dirty="0"/>
              <a:t>», тем больше пропускная способность</a:t>
            </a:r>
          </a:p>
        </p:txBody>
      </p:sp>
      <p:pic>
        <p:nvPicPr>
          <p:cNvPr id="1026" name="Picture 2" descr="Скриншот 5">
            <a:extLst>
              <a:ext uri="{FF2B5EF4-FFF2-40B4-BE49-F238E27FC236}">
                <a16:creationId xmlns:a16="http://schemas.microsoft.com/office/drawing/2014/main" id="{7BE02023-DF73-46C1-A8EB-88F610947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846" y="4093817"/>
            <a:ext cx="4861630" cy="276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Что такое PCI, PCIe, PCI Express?">
            <a:extLst>
              <a:ext uri="{FF2B5EF4-FFF2-40B4-BE49-F238E27FC236}">
                <a16:creationId xmlns:a16="http://schemas.microsoft.com/office/drawing/2014/main" id="{ED375DE4-B5D3-4A3E-B7DA-744716F29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948" y="491986"/>
            <a:ext cx="4535556" cy="340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45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E8E37B-7AD8-4F6E-90A2-E3AFAD73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Материнская плата. Сокеты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860ECDE-BC0F-49A2-A50C-280B264C7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8010" y="2425148"/>
            <a:ext cx="7508748" cy="38608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94641-4433-4665-ACBF-7506EEBF9B5E}"/>
              </a:ext>
            </a:extLst>
          </p:cNvPr>
          <p:cNvSpPr txBox="1"/>
          <p:nvPr/>
        </p:nvSpPr>
        <p:spPr>
          <a:xfrm>
            <a:off x="597483" y="1471895"/>
            <a:ext cx="374148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При подборе учитываем совместимость сокета материнской платы и процессора.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Для разных сокетов обычно используют разные типы подключения кулера, поэтому это тоже стоит учитывать.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При выборе кулера необходимо учитывать его размеры!</a:t>
            </a:r>
          </a:p>
        </p:txBody>
      </p:sp>
    </p:spTree>
    <p:extLst>
      <p:ext uri="{BB962C8B-B14F-4D97-AF65-F5344CB8AC3E}">
        <p14:creationId xmlns:p14="http://schemas.microsoft.com/office/powerpoint/2010/main" val="1581321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F6D80-16BA-4163-A9F2-8DE9AC8D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Материнская плата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VRM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4910EC6-6D21-4CAB-AECE-90042E7C2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8512" y="2141537"/>
            <a:ext cx="512313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17DD56-CF18-4680-BCD8-DD1ACB6D9903}"/>
              </a:ext>
            </a:extLst>
          </p:cNvPr>
          <p:cNvSpPr txBox="1"/>
          <p:nvPr/>
        </p:nvSpPr>
        <p:spPr>
          <a:xfrm>
            <a:off x="396240" y="2141537"/>
            <a:ext cx="50088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VRM – Voltage Regulator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Стабилизация напряжения, подаваемого на процессор и регулирование энергопотребления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Микросхемы управления, катушки индуктивности, конденсаторы, транзисторы, охлаждение, технология </a:t>
            </a:r>
            <a:r>
              <a:rPr lang="en-US" sz="2400" dirty="0"/>
              <a:t>Pulse Width Modulation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05291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43ABD-D0AD-4F59-A07E-8C2557A5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Материнская плата. </a:t>
            </a:r>
            <a:r>
              <a:rPr lang="en-US" dirty="0"/>
              <a:t>VRM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49F92F-E6F4-41D5-A6AE-46CF73DB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5909" cy="4351338"/>
          </a:xfrm>
        </p:spPr>
        <p:txBody>
          <a:bodyPr/>
          <a:lstStyle/>
          <a:p>
            <a:r>
              <a:rPr lang="ru-RU" dirty="0"/>
              <a:t>Дроссель(катушка индуктивности) – преобразуют переменный ток в постоянный</a:t>
            </a:r>
          </a:p>
          <a:p>
            <a:r>
              <a:rPr lang="en-US" dirty="0"/>
              <a:t>MOSFET – </a:t>
            </a:r>
            <a:r>
              <a:rPr lang="ru-RU" dirty="0"/>
              <a:t>управляет током. Может преобразовывать ток, регулировать напряжение и энергопотребление</a:t>
            </a:r>
          </a:p>
          <a:p>
            <a:endParaRPr lang="ru-RU" dirty="0"/>
          </a:p>
          <a:p>
            <a:r>
              <a:rPr lang="ru-RU" dirty="0"/>
              <a:t>Чем больше фаз, тем лучше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E46138-4484-44E0-A07F-67D67494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109" y="1690688"/>
            <a:ext cx="5712466" cy="416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8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7C6293-DE0B-440B-AB4A-2EA2D5A40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Чипсет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543E70-F5A5-400A-A89E-EF3ABAA82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1560" cy="4351338"/>
          </a:xfrm>
        </p:spPr>
        <p:txBody>
          <a:bodyPr/>
          <a:lstStyle/>
          <a:p>
            <a:r>
              <a:rPr lang="ru-RU" dirty="0"/>
              <a:t>Группа микросхем на материнской плате, которые управляют работой различных компонентов компьютера.</a:t>
            </a:r>
          </a:p>
          <a:p>
            <a:r>
              <a:rPr lang="ru-RU" dirty="0"/>
              <a:t>Состоят из двух основных компонентов - северного моста (</a:t>
            </a:r>
            <a:r>
              <a:rPr lang="ru-RU" dirty="0" err="1"/>
              <a:t>Northbridge</a:t>
            </a:r>
            <a:r>
              <a:rPr lang="ru-RU" dirty="0"/>
              <a:t>) и южного моста (</a:t>
            </a:r>
            <a:r>
              <a:rPr lang="ru-RU" dirty="0" err="1"/>
              <a:t>Southbridge</a:t>
            </a:r>
            <a:r>
              <a:rPr lang="ru-RU" dirty="0"/>
              <a:t>).</a:t>
            </a:r>
          </a:p>
          <a:p>
            <a:r>
              <a:rPr lang="ru-RU" dirty="0"/>
              <a:t>Северный: ЦП,ОЗУ</a:t>
            </a:r>
          </a:p>
          <a:p>
            <a:r>
              <a:rPr lang="ru-RU" dirty="0"/>
              <a:t>Южный: Периферия</a:t>
            </a:r>
          </a:p>
        </p:txBody>
      </p:sp>
      <p:pic>
        <p:nvPicPr>
          <p:cNvPr id="2050" name="Picture 2" descr="Чипсет — Википедия">
            <a:extLst>
              <a:ext uri="{FF2B5EF4-FFF2-40B4-BE49-F238E27FC236}">
                <a16:creationId xmlns:a16="http://schemas.microsoft.com/office/drawing/2014/main" id="{B82D0FBD-CBFF-4BC3-ACAD-ADE882D83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361" y="-53975"/>
            <a:ext cx="4420794" cy="681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661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C315E4-9992-497F-B1FF-5D1C2CE8C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9" y="0"/>
            <a:ext cx="10515600" cy="1325563"/>
          </a:xfrm>
        </p:spPr>
        <p:txBody>
          <a:bodyPr/>
          <a:lstStyle/>
          <a:p>
            <a:r>
              <a:rPr lang="en-US" dirty="0"/>
              <a:t>BIOS(Basic input/output system)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F41932-5365-4DA9-A59F-1E7FD61F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633856"/>
            <a:ext cx="5511800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Первое, что запускается при включении ПК</a:t>
            </a:r>
          </a:p>
          <a:p>
            <a:r>
              <a:rPr lang="ru-RU" dirty="0"/>
              <a:t>Обеспечивает аппаратное обеспечение перед загрузкой ОС	</a:t>
            </a:r>
          </a:p>
          <a:p>
            <a:r>
              <a:rPr lang="ru-RU" dirty="0"/>
              <a:t>Позволяет проводить низкоуровневую настройку компьютера</a:t>
            </a:r>
          </a:p>
          <a:p>
            <a:endParaRPr lang="ru-RU" dirty="0"/>
          </a:p>
          <a:p>
            <a:r>
              <a:rPr lang="ru-RU" dirty="0"/>
              <a:t>Преемник – </a:t>
            </a:r>
            <a:r>
              <a:rPr lang="en-US" dirty="0"/>
              <a:t>UEFI(Unified Extensible Firmware Interface)</a:t>
            </a:r>
            <a:endParaRPr lang="ru-RU" dirty="0"/>
          </a:p>
        </p:txBody>
      </p:sp>
      <p:pic>
        <p:nvPicPr>
          <p:cNvPr id="3074" name="Picture 2" descr="Что такое BIOS, как и в каких случаях им пользоваться?">
            <a:extLst>
              <a:ext uri="{FF2B5EF4-FFF2-40B4-BE49-F238E27FC236}">
                <a16:creationId xmlns:a16="http://schemas.microsoft.com/office/drawing/2014/main" id="{9FE204AC-9697-40BD-989B-09F78AD54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833" y="1112203"/>
            <a:ext cx="5343525" cy="303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gabyte UEFI DualBIOS">
            <a:extLst>
              <a:ext uri="{FF2B5EF4-FFF2-40B4-BE49-F238E27FC236}">
                <a16:creationId xmlns:a16="http://schemas.microsoft.com/office/drawing/2014/main" id="{D74B50D7-B11D-462C-BCB7-7BC37A0C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235" y="3037719"/>
            <a:ext cx="4601845" cy="345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55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A4BC1-E8B9-4090-BB58-C51A1304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Повторение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A4EF13-5CB0-4363-81AF-8C5C4DE2F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Что такое процессор?</a:t>
            </a:r>
          </a:p>
          <a:p>
            <a:r>
              <a:rPr lang="ru-RU" dirty="0"/>
              <a:t>Каковы основные характеристики процессора? Что важно учитывать при подборе ЦП</a:t>
            </a:r>
          </a:p>
          <a:p>
            <a:r>
              <a:rPr lang="ru-RU" dirty="0"/>
              <a:t>Что такое транзистор? Что такое техпроцесс?</a:t>
            </a:r>
          </a:p>
          <a:p>
            <a:r>
              <a:rPr lang="ru-RU" dirty="0"/>
              <a:t>Сформулируйте закон Мура</a:t>
            </a:r>
          </a:p>
          <a:p>
            <a:r>
              <a:rPr lang="ru-RU" dirty="0"/>
              <a:t>Назовите типы памяти</a:t>
            </a:r>
          </a:p>
          <a:p>
            <a:r>
              <a:rPr lang="ru-RU" dirty="0"/>
              <a:t>Каковы особенности оперативной памяти? Что стоит учесть при выборе?</a:t>
            </a:r>
          </a:p>
          <a:p>
            <a:r>
              <a:rPr lang="ru-RU" dirty="0"/>
              <a:t>Каковы особенности жёсткого диска и </a:t>
            </a:r>
            <a:r>
              <a:rPr lang="en-US" dirty="0"/>
              <a:t>SSD</a:t>
            </a:r>
            <a:r>
              <a:rPr lang="ru-RU" dirty="0"/>
              <a:t>? Что стоит учесть при их выборе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4645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1B409-5AA2-46C3-BE57-FB432DAD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Материнская плата. </a:t>
            </a:r>
            <a:r>
              <a:rPr lang="en-US" dirty="0"/>
              <a:t>BIOS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12B27F-0C6E-481C-A80D-D2238F8A6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1880" cy="4351338"/>
          </a:xfrm>
        </p:spPr>
        <p:txBody>
          <a:bodyPr/>
          <a:lstStyle/>
          <a:p>
            <a:r>
              <a:rPr lang="en-US" dirty="0"/>
              <a:t>M_BIOS – MAIN</a:t>
            </a:r>
            <a:r>
              <a:rPr lang="ru-RU" dirty="0"/>
              <a:t>. Основной</a:t>
            </a:r>
            <a:endParaRPr lang="en-US" dirty="0"/>
          </a:p>
          <a:p>
            <a:r>
              <a:rPr lang="en-US" dirty="0"/>
              <a:t>B_BIOS – BACKUP</a:t>
            </a:r>
            <a:r>
              <a:rPr lang="ru-RU" dirty="0"/>
              <a:t>. Резервный</a:t>
            </a:r>
            <a:endParaRPr lang="en-US" dirty="0"/>
          </a:p>
          <a:p>
            <a:endParaRPr lang="en-US" dirty="0"/>
          </a:p>
          <a:p>
            <a:r>
              <a:rPr lang="ru-RU" dirty="0"/>
              <a:t>Батарейка </a:t>
            </a:r>
            <a:r>
              <a:rPr lang="en-US" dirty="0"/>
              <a:t>BIOS – </a:t>
            </a:r>
            <a:r>
              <a:rPr lang="ru-RU" dirty="0"/>
              <a:t>поддерживает постоянное питание для </a:t>
            </a:r>
            <a:r>
              <a:rPr lang="en-US" dirty="0"/>
              <a:t>BIOS</a:t>
            </a:r>
            <a:r>
              <a:rPr lang="ru-RU" dirty="0"/>
              <a:t>, даже когда ПК выключен. </a:t>
            </a:r>
          </a:p>
          <a:p>
            <a:r>
              <a:rPr lang="ru-RU" dirty="0"/>
              <a:t>Чтобы не слетали настройки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C4C69E-8310-4A1B-889C-F1F13C116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458" y="3571240"/>
            <a:ext cx="4874342" cy="31062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5D2BEF-4593-40B1-9C1D-5E3DEE0F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432" y="559735"/>
            <a:ext cx="4369368" cy="272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12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6FBC8-7D02-4291-9A4E-F8C9B82A6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Материнская плата. </a:t>
            </a:r>
            <a:r>
              <a:rPr lang="en-US" dirty="0"/>
              <a:t>IDE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927B8C-4D69-465B-8C4D-7F69B8DA3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Integrated Drive Electronics – </a:t>
            </a:r>
            <a:r>
              <a:rPr lang="ru-RU" dirty="0"/>
              <a:t>подключение </a:t>
            </a:r>
            <a:r>
              <a:rPr lang="en-US" dirty="0"/>
              <a:t>HDD, CD/DVD</a:t>
            </a:r>
            <a:r>
              <a:rPr lang="ru-RU" dirty="0"/>
              <a:t> и т.д.</a:t>
            </a:r>
          </a:p>
          <a:p>
            <a:r>
              <a:rPr lang="ru-RU" dirty="0"/>
              <a:t>Раньше широко использовался, но сейчас устарел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CC64FD-33D1-4C88-BEAB-E1DA12B28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3" y="2897288"/>
            <a:ext cx="7797793" cy="359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42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B9392-D2D4-4090-A9E1-F60E3C08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Материнская плата. </a:t>
            </a:r>
            <a:r>
              <a:rPr lang="en-US" dirty="0"/>
              <a:t>SATA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FD19E6-F44F-4509-A4CE-E80958A3F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0600" cy="4351338"/>
          </a:xfrm>
        </p:spPr>
        <p:txBody>
          <a:bodyPr/>
          <a:lstStyle/>
          <a:p>
            <a:r>
              <a:rPr lang="en-US" dirty="0"/>
              <a:t>Serial Advanced Technology Attachment</a:t>
            </a:r>
            <a:endParaRPr lang="ru-RU" dirty="0"/>
          </a:p>
          <a:p>
            <a:r>
              <a:rPr lang="ru-RU" dirty="0"/>
              <a:t>Интерфейс для подключения устройств хранения данных</a:t>
            </a:r>
          </a:p>
          <a:p>
            <a:r>
              <a:rPr lang="en-US" dirty="0"/>
              <a:t>SATA 1.0 – 2003</a:t>
            </a:r>
            <a:r>
              <a:rPr lang="ru-RU" dirty="0"/>
              <a:t>г. </a:t>
            </a:r>
            <a:r>
              <a:rPr lang="en-US" dirty="0"/>
              <a:t>1,5</a:t>
            </a:r>
            <a:r>
              <a:rPr lang="ru-RU" dirty="0"/>
              <a:t>Гбит</a:t>
            </a:r>
            <a:r>
              <a:rPr lang="en-US" dirty="0"/>
              <a:t>/c</a:t>
            </a:r>
          </a:p>
          <a:p>
            <a:r>
              <a:rPr lang="en-US" dirty="0"/>
              <a:t>SATA 2.0 – 2004</a:t>
            </a:r>
            <a:r>
              <a:rPr lang="ru-RU" dirty="0"/>
              <a:t>г. </a:t>
            </a:r>
            <a:r>
              <a:rPr lang="en-US" dirty="0"/>
              <a:t>3</a:t>
            </a:r>
            <a:r>
              <a:rPr lang="ru-RU" dirty="0"/>
              <a:t>Гбит</a:t>
            </a:r>
            <a:r>
              <a:rPr lang="en-US" dirty="0"/>
              <a:t>/c</a:t>
            </a:r>
          </a:p>
          <a:p>
            <a:r>
              <a:rPr lang="en-US" dirty="0"/>
              <a:t>SATA 3.0 – </a:t>
            </a:r>
            <a:r>
              <a:rPr lang="ru-RU" dirty="0"/>
              <a:t>2008г. 6Гбит</a:t>
            </a:r>
            <a:r>
              <a:rPr lang="en-US" dirty="0"/>
              <a:t>/c</a:t>
            </a:r>
          </a:p>
          <a:p>
            <a:r>
              <a:rPr lang="ru-RU" dirty="0"/>
              <a:t>Жёсткие диски, </a:t>
            </a:r>
            <a:r>
              <a:rPr lang="en-US" dirty="0"/>
              <a:t>SSD,</a:t>
            </a:r>
            <a:r>
              <a:rPr lang="ru-RU" dirty="0"/>
              <a:t>оптические приводы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5B1437-4527-4787-8186-E08EC187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356" y="2671448"/>
            <a:ext cx="4787444" cy="26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65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F17F9E-D3C4-4C99-9810-F0A1C6D05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Материнская плата. М2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3D05E00-9A11-42EE-81F1-C1421E8BF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4799" y="2250868"/>
            <a:ext cx="6630955" cy="34224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0FD299-A594-4576-9AD3-920B260EB35D}"/>
              </a:ext>
            </a:extLst>
          </p:cNvPr>
          <p:cNvSpPr txBox="1"/>
          <p:nvPr/>
        </p:nvSpPr>
        <p:spPr>
          <a:xfrm>
            <a:off x="365760" y="1690688"/>
            <a:ext cx="4008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Маленький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Быстрый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Компактный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Греется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Быстро развиваются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Прирост не сильно заметен</a:t>
            </a:r>
          </a:p>
        </p:txBody>
      </p:sp>
    </p:spTree>
    <p:extLst>
      <p:ext uri="{BB962C8B-B14F-4D97-AF65-F5344CB8AC3E}">
        <p14:creationId xmlns:p14="http://schemas.microsoft.com/office/powerpoint/2010/main" val="2387530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1D7223-6B2E-47F9-A787-81C66A282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Материнская плата. Слоты ОЗУ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65252A-1E2E-4210-B96C-3755B44D9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82640" cy="4529455"/>
          </a:xfrm>
        </p:spPr>
        <p:txBody>
          <a:bodyPr/>
          <a:lstStyle/>
          <a:p>
            <a:r>
              <a:rPr lang="ru-RU" dirty="0"/>
              <a:t>Фиксируют плашки ОЗУ в правильном положении</a:t>
            </a:r>
          </a:p>
          <a:p>
            <a:endParaRPr lang="ru-RU" dirty="0"/>
          </a:p>
          <a:p>
            <a:r>
              <a:rPr lang="ru-RU" dirty="0"/>
              <a:t>При подборе следует учитывать соответствие типа ОЗУ(</a:t>
            </a:r>
            <a:r>
              <a:rPr lang="en-US" dirty="0"/>
              <a:t>DDR3/DDR4/DDR5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и максимальный объём памяти для слота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44D029-0CBD-4C85-81CD-F6F7B02C1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041" y="1963420"/>
            <a:ext cx="4750088" cy="452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18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CCF51-8044-4503-8E6F-C18E859D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Материнская плата. Разъёмы питания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CB4E17-E7F8-4C7B-BE8B-DCF1A108D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6358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24-</a:t>
            </a:r>
            <a:r>
              <a:rPr lang="en-US" dirty="0"/>
              <a:t>pin ATX – </a:t>
            </a:r>
            <a:r>
              <a:rPr lang="ru-RU" dirty="0"/>
              <a:t>основное питание мат. Платы</a:t>
            </a:r>
          </a:p>
          <a:p>
            <a:r>
              <a:rPr lang="ru-RU" dirty="0"/>
              <a:t>4-</a:t>
            </a:r>
            <a:r>
              <a:rPr lang="en-US" dirty="0"/>
              <a:t>pin ATX12V –</a:t>
            </a:r>
            <a:r>
              <a:rPr lang="ru-RU" dirty="0"/>
              <a:t> доп. питание процессора</a:t>
            </a:r>
          </a:p>
          <a:p>
            <a:r>
              <a:rPr lang="ru-RU" dirty="0"/>
              <a:t>8</a:t>
            </a:r>
            <a:r>
              <a:rPr lang="en-US" dirty="0"/>
              <a:t>-pin EPS12V – </a:t>
            </a:r>
            <a:r>
              <a:rPr lang="ru-RU" dirty="0"/>
              <a:t>доп. питание процессора</a:t>
            </a:r>
          </a:p>
          <a:p>
            <a:r>
              <a:rPr lang="en-US" dirty="0"/>
              <a:t>SATA(15-pin L) – </a:t>
            </a:r>
            <a:r>
              <a:rPr lang="ru-RU" dirty="0"/>
              <a:t>питание устройств хранения данных</a:t>
            </a:r>
          </a:p>
          <a:p>
            <a:r>
              <a:rPr lang="en-US" dirty="0"/>
              <a:t>Molex(4-pin) – </a:t>
            </a:r>
            <a:r>
              <a:rPr lang="ru-RU" dirty="0"/>
              <a:t>Подключение старых </a:t>
            </a:r>
            <a:r>
              <a:rPr lang="en-US" dirty="0"/>
              <a:t>HDD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7089D6-F8B3-41F6-9149-B879CBFE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558" y="1802251"/>
            <a:ext cx="4639346" cy="16080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FDA3F-4A3A-4E6F-8EAF-BE8322B2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271" y="3374364"/>
            <a:ext cx="1799093" cy="3483636"/>
          </a:xfrm>
          <a:prstGeom prst="rect">
            <a:avLst/>
          </a:prstGeom>
        </p:spPr>
      </p:pic>
      <p:pic>
        <p:nvPicPr>
          <p:cNvPr id="4098" name="Picture 2" descr="Разъем Molex - распиновка, описание, фото">
            <a:extLst>
              <a:ext uri="{FF2B5EF4-FFF2-40B4-BE49-F238E27FC236}">
                <a16:creationId xmlns:a16="http://schemas.microsoft.com/office/drawing/2014/main" id="{79B5AFF0-A581-42D5-AB2F-A7F616E65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912" y="3870138"/>
            <a:ext cx="2527992" cy="252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415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162FC1-7146-47EA-B032-36B879A80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8320" cy="1325563"/>
          </a:xfrm>
        </p:spPr>
        <p:txBody>
          <a:bodyPr/>
          <a:lstStyle/>
          <a:p>
            <a:r>
              <a:rPr lang="ru-RU" dirty="0"/>
              <a:t>Материнская плата. Периферия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8EFB9FA-3981-4D13-81AD-30DFE26BC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7920" y="0"/>
            <a:ext cx="5276760" cy="7367785"/>
          </a:xfrm>
        </p:spPr>
      </p:pic>
      <p:pic>
        <p:nvPicPr>
          <p:cNvPr id="5122" name="Picture 2" descr="VGA connector - Wikipedia">
            <a:extLst>
              <a:ext uri="{FF2B5EF4-FFF2-40B4-BE49-F238E27FC236}">
                <a16:creationId xmlns:a16="http://schemas.microsoft.com/office/drawing/2014/main" id="{1775F679-7A8F-4A8D-B163-9FE0E9A0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4227195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Купить Кабель соединительный DEXP DisplayPort - DisplayPort, 1.8 м в  интернет магазине DNS. Характеристики, цена | 1157273">
            <a:extLst>
              <a:ext uri="{FF2B5EF4-FFF2-40B4-BE49-F238E27FC236}">
                <a16:creationId xmlns:a16="http://schemas.microsoft.com/office/drawing/2014/main" id="{46FEAEFF-BB5C-4590-80BE-96E940259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277" y="2192178"/>
            <a:ext cx="2473643" cy="247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074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6C638B-0918-40E1-BAFD-89EC556D3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Видео, аудио, сетевые адаптеры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C80E6D-5B1C-417A-A446-EA3F323E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Видеоадаптер (видеокарта) – устройство, которое отвечает за обработку графических изображений и вывод изображения на монитор или другое устройство отображения.</a:t>
            </a:r>
          </a:p>
          <a:p>
            <a:r>
              <a:rPr lang="ru-RU" dirty="0"/>
              <a:t>Аудио адаптер (аудио карта) – устройство, которое отвечает за обработку звуковой информации и воспроизведение звука на компьютере.</a:t>
            </a:r>
          </a:p>
          <a:p>
            <a:r>
              <a:rPr lang="ru-RU" dirty="0"/>
              <a:t>Сетевой адаптер (сетевая карта) – устройство, которое позволяет компьютеру подключаться к локальной сети или к сети Интернет.</a:t>
            </a:r>
          </a:p>
        </p:txBody>
      </p:sp>
    </p:spTree>
    <p:extLst>
      <p:ext uri="{BB962C8B-B14F-4D97-AF65-F5344CB8AC3E}">
        <p14:creationId xmlns:p14="http://schemas.microsoft.com/office/powerpoint/2010/main" val="1561241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2AF5B-C9F6-4C4B-A5CF-5C4A6130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Видеокарта</a:t>
            </a:r>
            <a:r>
              <a:rPr lang="en-US" dirty="0"/>
              <a:t> (Graphic card)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A3DF8C-A042-4DDD-9BA7-E74FA50FB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9005"/>
            <a:ext cx="10515600" cy="4351338"/>
          </a:xfrm>
        </p:spPr>
        <p:txBody>
          <a:bodyPr/>
          <a:lstStyle/>
          <a:p>
            <a:r>
              <a:rPr lang="ru-RU" dirty="0"/>
              <a:t>Дискретная – Отдельное устройство со своим графическим процессором, системой охлаждения, питанием и видеовыходами</a:t>
            </a:r>
          </a:p>
          <a:p>
            <a:r>
              <a:rPr lang="ru-RU" dirty="0"/>
              <a:t>Интегрированная – Центральный процессор выполняет работу с графикой</a:t>
            </a:r>
          </a:p>
          <a:p>
            <a:r>
              <a:rPr lang="en-US" dirty="0"/>
              <a:t>USB</a:t>
            </a:r>
            <a:r>
              <a:rPr lang="ru-RU" dirty="0"/>
              <a:t> видеокарта</a:t>
            </a:r>
            <a:r>
              <a:rPr lang="en-US" dirty="0"/>
              <a:t> – </a:t>
            </a:r>
            <a:r>
              <a:rPr lang="ru-RU" dirty="0"/>
              <a:t>внешняя видеокарта. Служит для подключения нескольких мониторов или подмены сломанной видеокарты</a:t>
            </a:r>
          </a:p>
        </p:txBody>
      </p:sp>
      <p:pic>
        <p:nvPicPr>
          <p:cNvPr id="1026" name="Picture 2" descr="Видеокарта: дискретная или встроенная? Выбираем оптимальный вариант">
            <a:extLst>
              <a:ext uri="{FF2B5EF4-FFF2-40B4-BE49-F238E27FC236}">
                <a16:creationId xmlns:a16="http://schemas.microsoft.com/office/drawing/2014/main" id="{7B286390-01C9-46AB-BB15-3461E2CD7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54" y="4242480"/>
            <a:ext cx="6786693" cy="226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Описание Внешняя видеокарта USB 3.0 STLab U-1100 USB 3.0 to HDMI, DVI,  2xUSB3.0, RTL артикул IRK139453 купить в интернет-магазине Иркшоп.ру">
            <a:extLst>
              <a:ext uri="{FF2B5EF4-FFF2-40B4-BE49-F238E27FC236}">
                <a16:creationId xmlns:a16="http://schemas.microsoft.com/office/drawing/2014/main" id="{590764DE-FB51-4502-A2B9-0E15F0B35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994" y="4002248"/>
            <a:ext cx="2855752" cy="285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450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C655B-DAEA-426B-82B3-294E9088A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Видеокарта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B6AFCC-3E2B-4428-84CB-D401DC1A8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 – </a:t>
            </a:r>
            <a:r>
              <a:rPr lang="ru-RU" dirty="0"/>
              <a:t>много ядер, много потоков. Рассчитан на массивные параллельные вычисления</a:t>
            </a:r>
          </a:p>
          <a:p>
            <a:r>
              <a:rPr lang="en-US" dirty="0"/>
              <a:t>GDDR – </a:t>
            </a:r>
            <a:r>
              <a:rPr lang="ru-RU" dirty="0"/>
              <a:t>от сотен МБ до нескольких ГБ. Чем больше памяти, тем больше графических компонентов может хранить, тем лучше изображение</a:t>
            </a:r>
          </a:p>
          <a:p>
            <a:r>
              <a:rPr lang="en-US" dirty="0"/>
              <a:t>DirectX, OpenGL, Vulkan</a:t>
            </a:r>
          </a:p>
          <a:p>
            <a:r>
              <a:rPr lang="en-US" dirty="0"/>
              <a:t>RTX, Path Tracing, DLSS</a:t>
            </a:r>
          </a:p>
        </p:txBody>
      </p:sp>
    </p:spTree>
    <p:extLst>
      <p:ext uri="{BB962C8B-B14F-4D97-AF65-F5344CB8AC3E}">
        <p14:creationId xmlns:p14="http://schemas.microsoft.com/office/powerpoint/2010/main" val="2025840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EFAC16-179A-4208-B22A-7B949C04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529" y="365125"/>
            <a:ext cx="10515600" cy="1325563"/>
          </a:xfrm>
        </p:spPr>
        <p:txBody>
          <a:bodyPr/>
          <a:lstStyle/>
          <a:p>
            <a:r>
              <a:rPr lang="ru-RU" dirty="0"/>
              <a:t>Видеокарта. Характеристики для выбора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18C59F-F0A7-4BE3-AFFC-7228EC016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7057"/>
            <a:ext cx="10515600" cy="52299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/>
          </a:p>
          <a:p>
            <a:r>
              <a:rPr lang="ru-RU" dirty="0"/>
              <a:t>Частота ядра</a:t>
            </a:r>
          </a:p>
          <a:p>
            <a:r>
              <a:rPr lang="ru-RU" dirty="0"/>
              <a:t>Количество потоковых процессоров</a:t>
            </a:r>
          </a:p>
          <a:p>
            <a:r>
              <a:rPr lang="ru-RU" dirty="0"/>
              <a:t>Количество и тип памяти</a:t>
            </a:r>
          </a:p>
          <a:p>
            <a:r>
              <a:rPr lang="ru-RU" dirty="0"/>
              <a:t>Ширина шины памяти. Быстрая передача данных</a:t>
            </a:r>
          </a:p>
          <a:p>
            <a:r>
              <a:rPr lang="ru-RU" dirty="0"/>
              <a:t>Разъёмы, интерфейсы подключения к мониторам и др. устройствам</a:t>
            </a:r>
          </a:p>
          <a:p>
            <a:r>
              <a:rPr lang="ru-RU" dirty="0"/>
              <a:t>Технологии (</a:t>
            </a:r>
            <a:r>
              <a:rPr lang="en-US" dirty="0"/>
              <a:t>HDR,RTX,DLSS</a:t>
            </a:r>
            <a:r>
              <a:rPr lang="ru-RU" dirty="0"/>
              <a:t>)</a:t>
            </a:r>
          </a:p>
          <a:p>
            <a:r>
              <a:rPr lang="ru-RU" dirty="0"/>
              <a:t>Мощность. Убедиться, что блок питания выдаёт достаточно</a:t>
            </a:r>
          </a:p>
        </p:txBody>
      </p:sp>
    </p:spTree>
    <p:extLst>
      <p:ext uri="{BB962C8B-B14F-4D97-AF65-F5344CB8AC3E}">
        <p14:creationId xmlns:p14="http://schemas.microsoft.com/office/powerpoint/2010/main" val="4229826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54CEF-4191-47B0-9697-A29CB7131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Видеокарта. Особенности выбора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7969C8-BBDE-458C-BC30-28022EA84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Большой монитор – мощная карта</a:t>
            </a:r>
          </a:p>
          <a:p>
            <a:r>
              <a:rPr lang="ru-RU" dirty="0"/>
              <a:t>Для игр подбираем карту по системным требованиям</a:t>
            </a:r>
          </a:p>
          <a:p>
            <a:r>
              <a:rPr lang="ru-RU" dirty="0"/>
              <a:t>Для видеомонтажа стоит обратить внимание на специализированные функции: поддержка кодеков, ускорение обработки видео</a:t>
            </a:r>
          </a:p>
          <a:p>
            <a:r>
              <a:rPr lang="ru-RU" dirty="0"/>
              <a:t>Видеокарта подходит для слота на материнской плате</a:t>
            </a:r>
          </a:p>
          <a:p>
            <a:r>
              <a:rPr lang="ru-RU" dirty="0"/>
              <a:t>Ищем наиболее подходящую для нас исходя из бюджета</a:t>
            </a:r>
          </a:p>
          <a:p>
            <a:r>
              <a:rPr lang="ru-RU" dirty="0"/>
              <a:t>Для более плавной работы в многозадачном режиме обращайте внимание на количество памяти и производительность </a:t>
            </a:r>
            <a:r>
              <a:rPr lang="en-US" dirty="0"/>
              <a:t>GPU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6348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5AF7EC-A7A2-47C3-A572-BBBD567C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Аудио карта</a:t>
            </a:r>
            <a:r>
              <a:rPr lang="en-US" dirty="0"/>
              <a:t> (Sound card)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21497D-4DF6-411F-974A-C401D8E20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109857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Обрабатывает звуковой сигнал и воспроизводит его через колонки, наушники или другие аудиоустройства</a:t>
            </a:r>
          </a:p>
          <a:p>
            <a:r>
              <a:rPr lang="ru-RU" dirty="0"/>
              <a:t>С помощью ЦАП(цифро-аналогового преобразователя) преобразует цифровые данные в аналоговый звуковой сигнал</a:t>
            </a:r>
          </a:p>
          <a:p>
            <a:r>
              <a:rPr lang="ru-RU" dirty="0"/>
              <a:t>Может иметь встроенный усилитель, входные и выходные порты для подключения аудиоустройств</a:t>
            </a:r>
          </a:p>
          <a:p>
            <a:r>
              <a:rPr lang="ru-RU" dirty="0"/>
              <a:t>Используется для записи звука, создания музыки, просмотра фильмов, прослушивания музыки в высоком качестве</a:t>
            </a:r>
          </a:p>
          <a:p>
            <a:r>
              <a:rPr lang="ru-RU" dirty="0"/>
              <a:t>В современных компьютерах обычно есть встроенная аудио карта</a:t>
            </a:r>
          </a:p>
        </p:txBody>
      </p:sp>
      <p:pic>
        <p:nvPicPr>
          <p:cNvPr id="1026" name="Picture 2" descr="Мультимедийная звуковая карта PCI Express ASUS Xonar SE &lt;90YA00T0-M0UA00&gt; —  купить в городе САРАТОВ">
            <a:extLst>
              <a:ext uri="{FF2B5EF4-FFF2-40B4-BE49-F238E27FC236}">
                <a16:creationId xmlns:a16="http://schemas.microsoft.com/office/drawing/2014/main" id="{E7834E99-EE95-456A-9B24-6B82475F5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285" y="1561986"/>
            <a:ext cx="2916011" cy="291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упить Внешняя звуковая карта Focusrite Scarlett 2i2 2nd Gen USB в интернет  магазине DNS. Характеристики, цена Focusrite Scarlett 2i2 2nd Gen USB |  1289394">
            <a:extLst>
              <a:ext uri="{FF2B5EF4-FFF2-40B4-BE49-F238E27FC236}">
                <a16:creationId xmlns:a16="http://schemas.microsoft.com/office/drawing/2014/main" id="{689FFFBF-2FD0-45E3-A3D6-BE208C5A3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19" y="4114799"/>
            <a:ext cx="2743201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188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59540-6CB1-4C41-A58C-4CFFCE12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Аудио карта. Общие 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65E833-837B-44CA-847B-BF49D307B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Количество каналов: моно или стерео</a:t>
            </a:r>
          </a:p>
          <a:p>
            <a:r>
              <a:rPr lang="ru-RU" dirty="0"/>
              <a:t>Разрядность: 16 или 24</a:t>
            </a:r>
          </a:p>
          <a:p>
            <a:r>
              <a:rPr lang="ru-RU" dirty="0"/>
              <a:t>Частота дискретизации: 44.1 кГц или 48 кГц</a:t>
            </a:r>
          </a:p>
          <a:p>
            <a:r>
              <a:rPr lang="ru-RU" dirty="0"/>
              <a:t>Тип интерфейса подключения: </a:t>
            </a:r>
            <a:r>
              <a:rPr lang="en-US" dirty="0"/>
              <a:t>PCI, USB</a:t>
            </a:r>
            <a:endParaRPr lang="ru-RU" dirty="0"/>
          </a:p>
          <a:p>
            <a:r>
              <a:rPr lang="ru-RU" dirty="0"/>
              <a:t>Производительность процессора, коэффициент шума, используемые технологии обработки звука, форм фактор, совместимость с ОС и стоимость</a:t>
            </a:r>
          </a:p>
        </p:txBody>
      </p:sp>
    </p:spTree>
    <p:extLst>
      <p:ext uri="{BB962C8B-B14F-4D97-AF65-F5344CB8AC3E}">
        <p14:creationId xmlns:p14="http://schemas.microsoft.com/office/powerpoint/2010/main" val="15638902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985</Words>
  <Application>Microsoft Office PowerPoint</Application>
  <PresentationFormat>Широкоэкранный</PresentationFormat>
  <Paragraphs>128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Тема Office</vt:lpstr>
      <vt:lpstr>Основы информационных технологий</vt:lpstr>
      <vt:lpstr>Повторение</vt:lpstr>
      <vt:lpstr>Видео, аудио, сетевые адаптеры</vt:lpstr>
      <vt:lpstr>Видеокарта (Graphic card)</vt:lpstr>
      <vt:lpstr>Видеокарта</vt:lpstr>
      <vt:lpstr>Видеокарта. Характеристики для выбора</vt:lpstr>
      <vt:lpstr>Видеокарта. Особенности выбора</vt:lpstr>
      <vt:lpstr>Аудио карта (Sound card)</vt:lpstr>
      <vt:lpstr>Аудио карта. Общие характеристики</vt:lpstr>
      <vt:lpstr>Сетевая карта (NIC, Network interface card)</vt:lpstr>
      <vt:lpstr>Сетевая карта. Основные характеристики</vt:lpstr>
      <vt:lpstr>Материнская плата</vt:lpstr>
      <vt:lpstr>Материнская плата. Форматы</vt:lpstr>
      <vt:lpstr>Интерфейс PCI и PCIe</vt:lpstr>
      <vt:lpstr>Материнская плата. Сокеты</vt:lpstr>
      <vt:lpstr>Материнская плата. VRM</vt:lpstr>
      <vt:lpstr>Материнская плата. VRM</vt:lpstr>
      <vt:lpstr>Чипсет</vt:lpstr>
      <vt:lpstr>BIOS(Basic input/output system)</vt:lpstr>
      <vt:lpstr>Материнская плата. BIOS</vt:lpstr>
      <vt:lpstr>Материнская плата. IDE</vt:lpstr>
      <vt:lpstr>Материнская плата. SATA</vt:lpstr>
      <vt:lpstr>Материнская плата. М2</vt:lpstr>
      <vt:lpstr>Материнская плата. Слоты ОЗУ</vt:lpstr>
      <vt:lpstr>Материнская плата. Разъёмы питания</vt:lpstr>
      <vt:lpstr>Материнская плата. Периферия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информационных технологий</dc:title>
  <dc:creator>Тимофей Латыпов</dc:creator>
  <cp:lastModifiedBy>Тимофей Латыпов</cp:lastModifiedBy>
  <cp:revision>21</cp:revision>
  <dcterms:created xsi:type="dcterms:W3CDTF">2023-10-24T05:51:55Z</dcterms:created>
  <dcterms:modified xsi:type="dcterms:W3CDTF">2023-10-25T21:42:07Z</dcterms:modified>
</cp:coreProperties>
</file>